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6" r:id="rId6"/>
    <p:sldId id="270" r:id="rId7"/>
    <p:sldId id="268" r:id="rId8"/>
    <p:sldId id="274" r:id="rId9"/>
    <p:sldId id="259" r:id="rId10"/>
    <p:sldId id="267" r:id="rId11"/>
    <p:sldId id="278" r:id="rId12"/>
    <p:sldId id="281" r:id="rId13"/>
    <p:sldId id="280" r:id="rId14"/>
    <p:sldId id="276" r:id="rId15"/>
    <p:sldId id="279" r:id="rId16"/>
    <p:sldId id="271" r:id="rId17"/>
    <p:sldId id="275" r:id="rId18"/>
    <p:sldId id="273" r:id="rId19"/>
    <p:sldId id="272" r:id="rId20"/>
    <p:sldId id="277" r:id="rId21"/>
    <p:sldId id="292" r:id="rId22"/>
    <p:sldId id="282" r:id="rId23"/>
    <p:sldId id="283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7" r:id="rId36"/>
    <p:sldId id="304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77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6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4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38EFE-28D4-42D4-B50F-8BF2CD52680C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9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86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52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13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99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71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28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011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70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8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5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25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2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2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3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6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0D-E754-44BD-AD92-7C8189E3C87E}" type="datetimeFigureOut">
              <a:rPr lang="tr-TR" smtClean="0"/>
              <a:t>03.12.2013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3603-3435-4BBC-A31F-6F7E09CA0C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9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F446D6-9927-4699-B4AA-E213EA6A7A53}" type="datetimeFigureOut">
              <a:rPr lang="tr-TR" smtClean="0">
                <a:solidFill>
                  <a:srgbClr val="438086"/>
                </a:solidFill>
              </a:rPr>
              <a:pPr/>
              <a:t>03.12.2013</a:t>
            </a:fld>
            <a:endParaRPr lang="tr-TR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25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424 – Introduction to VLSI Design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5184576" cy="240938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Emre Yengel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Department of Electrical and Communication Engineering 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Fall 2012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9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115616"/>
            <a:ext cx="5474605" cy="57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36529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Input NAND Standard cell gate layout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3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107504" y="1099561"/>
            <a:ext cx="7920880" cy="170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Well Spacing: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Wells </a:t>
            </a:r>
            <a:r>
              <a:rPr lang="en-US" dirty="0"/>
              <a:t>must surround transistors by </a:t>
            </a:r>
            <a:r>
              <a:rPr lang="en-US" dirty="0" smtClean="0"/>
              <a:t>6 λ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•Implies </a:t>
            </a:r>
            <a:r>
              <a:rPr lang="en-US" dirty="0" smtClean="0"/>
              <a:t>12 λ between </a:t>
            </a:r>
            <a:r>
              <a:rPr lang="en-US" dirty="0"/>
              <a:t>opposite transistor </a:t>
            </a:r>
            <a:r>
              <a:rPr lang="en-US" dirty="0" smtClean="0"/>
              <a:t>flavors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Leaves room for one wire track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02013"/>
            <a:ext cx="84969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simple method for finding the optimum gate ordering is the </a:t>
            </a:r>
            <a:r>
              <a:rPr lang="en-US" b="1" dirty="0" smtClean="0"/>
              <a:t>Euler-path method</a:t>
            </a:r>
            <a:r>
              <a:rPr lang="en-US" dirty="0" smtClean="0"/>
              <a:t>: Simply find a Euler path in the pull-down network graph and a Euler path in the pull-up network graph with the identical ordering of input labels, i.e., find a common Euler path for both graphs.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Euler path is defined as an uninterrupted path that traverses each edge (branch) of the graph exactly once.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Finding an Euler’s Path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Computer </a:t>
            </a:r>
            <a:r>
              <a:rPr lang="en-US" dirty="0" smtClean="0">
                <a:latin typeface="Arial" panose="020B0604020202020204" pitchFamily="34" charset="0"/>
              </a:rPr>
              <a:t>Algorithms: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</a:rPr>
              <a:t>is relatively easy for a computer to consider all possible arrangements </a:t>
            </a:r>
            <a:r>
              <a:rPr lang="en-US" dirty="0" smtClean="0">
                <a:latin typeface="Arial" panose="020B0604020202020204" pitchFamily="34" charset="0"/>
              </a:rPr>
              <a:t>of transistors </a:t>
            </a:r>
            <a:r>
              <a:rPr lang="en-US" dirty="0">
                <a:latin typeface="Arial" panose="020B0604020202020204" pitchFamily="34" charset="0"/>
              </a:rPr>
              <a:t>in search of a suitable Euler </a:t>
            </a:r>
            <a:r>
              <a:rPr lang="en-US" dirty="0" smtClean="0">
                <a:latin typeface="Arial" panose="020B0604020202020204" pitchFamily="34" charset="0"/>
              </a:rPr>
              <a:t>path.</a:t>
            </a:r>
          </a:p>
          <a:p>
            <a:pPr>
              <a:buClr>
                <a:schemeClr val="accent3"/>
              </a:buClr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    This </a:t>
            </a:r>
            <a:r>
              <a:rPr lang="en-US" dirty="0">
                <a:latin typeface="Arial" panose="020B0604020202020204" pitchFamily="34" charset="0"/>
              </a:rPr>
              <a:t>is not so easy for the human designer.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One </a:t>
            </a:r>
            <a:r>
              <a:rPr lang="en-US" dirty="0">
                <a:latin typeface="Arial" panose="020B0604020202020204" pitchFamily="34" charset="0"/>
              </a:rPr>
              <a:t>Human Algorithm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Find </a:t>
            </a:r>
            <a:r>
              <a:rPr lang="en-US" dirty="0">
                <a:latin typeface="Arial" panose="020B0604020202020204" pitchFamily="34" charset="0"/>
              </a:rPr>
              <a:t>a path which passes through all n-transistors exactly </a:t>
            </a:r>
            <a:r>
              <a:rPr lang="en-US" dirty="0" smtClean="0">
                <a:latin typeface="Arial" panose="020B0604020202020204" pitchFamily="34" charset="0"/>
              </a:rPr>
              <a:t>once.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Express </a:t>
            </a:r>
            <a:r>
              <a:rPr lang="en-US" dirty="0">
                <a:latin typeface="Arial" panose="020B0604020202020204" pitchFamily="34" charset="0"/>
              </a:rPr>
              <a:t>the path in terms of the gate </a:t>
            </a:r>
            <a:r>
              <a:rPr lang="en-US" dirty="0" smtClean="0">
                <a:latin typeface="Arial" panose="020B0604020202020204" pitchFamily="34" charset="0"/>
              </a:rPr>
              <a:t>connections.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</a:rPr>
              <a:t>it possible to follow a similarly labelled path through the p-transistors?</a:t>
            </a:r>
          </a:p>
          <a:p>
            <a:endParaRPr lang="en-US" dirty="0" smtClean="0">
              <a:latin typeface="Courier New" panose="02070309020205020404" pitchFamily="49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Yes </a:t>
            </a:r>
            <a:r>
              <a:rPr lang="en-US" dirty="0">
                <a:latin typeface="Arial" panose="020B0604020202020204" pitchFamily="34" charset="0"/>
              </a:rPr>
              <a:t>– you’ve </a:t>
            </a:r>
            <a:r>
              <a:rPr lang="en-US" dirty="0" smtClean="0">
                <a:latin typeface="Arial" panose="020B0604020202020204" pitchFamily="34" charset="0"/>
              </a:rPr>
              <a:t>succeeded.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</a:rPr>
              <a:t>No </a:t>
            </a:r>
            <a:r>
              <a:rPr lang="en-US" dirty="0">
                <a:latin typeface="Arial" panose="020B0604020202020204" pitchFamily="34" charset="0"/>
              </a:rPr>
              <a:t>– try again (you may like to try a p path first this time)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Finding an Euler’s Path</a:t>
            </a:r>
            <a:endParaRPr lang="tr-TR" sz="2800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743575" y="1744663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743575" y="18208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43575" y="24304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981575" y="2111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48375" y="157797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91175" y="1820863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438775" y="2049463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667375" y="15779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76925" y="11350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Vp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048375" y="24304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743575" y="27971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743575" y="28733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43575" y="3482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591175" y="28733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5438775" y="3101975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048375" y="3482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5743575" y="43211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743575" y="43973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5743575" y="5006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7496175" y="40925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6048375" y="3940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7343775" y="40163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7038975" y="4092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H="1">
            <a:off x="7038975" y="47021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7038975" y="39401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7038975" y="47021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6048375" y="39401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5591175" y="43973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 flipV="1">
            <a:off x="4981575" y="47021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H="1" flipV="1">
            <a:off x="7496175" y="4397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7267575" y="18065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7115175" y="17303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 flipH="1">
            <a:off x="6810375" y="1806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>
            <a:off x="6810375" y="24161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10375" y="1577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>
            <a:off x="6810375" y="24161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H="1" flipV="1">
            <a:off x="7419975" y="2111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7267575" y="2035175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6048375" y="26447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7496175" y="5006975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7343775" y="4930775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H="1">
            <a:off x="7038975" y="5006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H="1">
            <a:off x="7038975" y="56165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H="1" flipV="1">
            <a:off x="7496175" y="53117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4673600" y="4510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a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8102600" y="4129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c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8096250" y="50434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b</a:t>
            </a:r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 flipH="1" flipV="1">
            <a:off x="4981575" y="31781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1" name="Text Box 60"/>
          <p:cNvSpPr txBox="1">
            <a:spLocks noChangeArrowheads="1"/>
          </p:cNvSpPr>
          <p:nvPr/>
        </p:nvSpPr>
        <p:spPr bwMode="auto">
          <a:xfrm>
            <a:off x="4591050" y="1843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b</a:t>
            </a: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4597400" y="2909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a</a:t>
            </a:r>
          </a:p>
        </p:txBody>
      </p:sp>
      <p:sp>
        <p:nvSpPr>
          <p:cNvPr id="53" name="Text Box 62"/>
          <p:cNvSpPr txBox="1">
            <a:spLocks noChangeArrowheads="1"/>
          </p:cNvSpPr>
          <p:nvPr/>
        </p:nvSpPr>
        <p:spPr bwMode="auto">
          <a:xfrm>
            <a:off x="8102600" y="1843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c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981950" y="34432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Out</a:t>
            </a:r>
          </a:p>
        </p:txBody>
      </p:sp>
      <p:sp>
        <p:nvSpPr>
          <p:cNvPr id="55" name="Line 70"/>
          <p:cNvSpPr>
            <a:spLocks noChangeShapeType="1"/>
          </p:cNvSpPr>
          <p:nvPr/>
        </p:nvSpPr>
        <p:spPr bwMode="auto">
          <a:xfrm flipV="1">
            <a:off x="6200775" y="21113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" name="Line 71"/>
          <p:cNvSpPr>
            <a:spLocks noChangeShapeType="1"/>
          </p:cNvSpPr>
          <p:nvPr/>
        </p:nvSpPr>
        <p:spPr bwMode="auto">
          <a:xfrm>
            <a:off x="6172200" y="33305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7" name="Line 72"/>
          <p:cNvSpPr>
            <a:spLocks noChangeShapeType="1"/>
          </p:cNvSpPr>
          <p:nvPr/>
        </p:nvSpPr>
        <p:spPr bwMode="auto">
          <a:xfrm>
            <a:off x="6124575" y="47783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" name="Line 74"/>
          <p:cNvSpPr>
            <a:spLocks noChangeShapeType="1"/>
          </p:cNvSpPr>
          <p:nvPr/>
        </p:nvSpPr>
        <p:spPr bwMode="auto">
          <a:xfrm flipV="1">
            <a:off x="6962775" y="50831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>
            <a:off x="990600" y="2819400"/>
            <a:ext cx="0" cy="762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0" name="Line 76"/>
          <p:cNvSpPr>
            <a:spLocks noChangeShapeType="1"/>
          </p:cNvSpPr>
          <p:nvPr/>
        </p:nvSpPr>
        <p:spPr bwMode="auto">
          <a:xfrm flipH="1">
            <a:off x="9906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990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2" name="Line 78"/>
          <p:cNvSpPr>
            <a:spLocks noChangeShapeType="1"/>
          </p:cNvSpPr>
          <p:nvPr/>
        </p:nvSpPr>
        <p:spPr bwMode="auto">
          <a:xfrm>
            <a:off x="1295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3" name="Line 80"/>
          <p:cNvSpPr>
            <a:spLocks noChangeShapeType="1"/>
          </p:cNvSpPr>
          <p:nvPr/>
        </p:nvSpPr>
        <p:spPr bwMode="auto">
          <a:xfrm>
            <a:off x="838200" y="2895600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" name="Line 84"/>
          <p:cNvSpPr>
            <a:spLocks noChangeShapeType="1"/>
          </p:cNvSpPr>
          <p:nvPr/>
        </p:nvSpPr>
        <p:spPr bwMode="auto">
          <a:xfrm>
            <a:off x="1292225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1136650" y="1789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x</a:t>
            </a: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113665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y</a:t>
            </a:r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>
            <a:off x="22860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" name="Text Box 88"/>
          <p:cNvSpPr txBox="1">
            <a:spLocks noChangeArrowheads="1"/>
          </p:cNvSpPr>
          <p:nvPr/>
        </p:nvSpPr>
        <p:spPr bwMode="auto">
          <a:xfrm>
            <a:off x="1898650" y="2071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x</a:t>
            </a:r>
          </a:p>
        </p:txBody>
      </p:sp>
      <p:sp>
        <p:nvSpPr>
          <p:cNvPr id="69" name="Text Box 89"/>
          <p:cNvSpPr txBox="1">
            <a:spLocks noChangeArrowheads="1"/>
          </p:cNvSpPr>
          <p:nvPr/>
        </p:nvSpPr>
        <p:spPr bwMode="auto">
          <a:xfrm>
            <a:off x="1898650" y="3976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y</a:t>
            </a:r>
          </a:p>
        </p:txBody>
      </p:sp>
      <p:sp>
        <p:nvSpPr>
          <p:cNvPr id="70" name="Text Box 90"/>
          <p:cNvSpPr txBox="1">
            <a:spLocks noChangeArrowheads="1"/>
          </p:cNvSpPr>
          <p:nvPr/>
        </p:nvSpPr>
        <p:spPr bwMode="auto">
          <a:xfrm>
            <a:off x="2530475" y="1828800"/>
            <a:ext cx="105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Vertex</a:t>
            </a:r>
          </a:p>
        </p:txBody>
      </p:sp>
      <p:sp>
        <p:nvSpPr>
          <p:cNvPr id="71" name="Text Box 91"/>
          <p:cNvSpPr txBox="1">
            <a:spLocks noChangeArrowheads="1"/>
          </p:cNvSpPr>
          <p:nvPr/>
        </p:nvSpPr>
        <p:spPr bwMode="auto">
          <a:xfrm>
            <a:off x="2895600" y="2971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Edge</a:t>
            </a:r>
          </a:p>
        </p:txBody>
      </p:sp>
      <p:sp>
        <p:nvSpPr>
          <p:cNvPr id="72" name="Line 92"/>
          <p:cNvSpPr>
            <a:spLocks noChangeShapeType="1"/>
          </p:cNvSpPr>
          <p:nvPr/>
        </p:nvSpPr>
        <p:spPr bwMode="auto">
          <a:xfrm flipH="1">
            <a:off x="2438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" name="Line 93"/>
          <p:cNvSpPr>
            <a:spLocks noChangeShapeType="1"/>
          </p:cNvSpPr>
          <p:nvPr/>
        </p:nvSpPr>
        <p:spPr bwMode="auto">
          <a:xfrm flipH="1">
            <a:off x="2438400" y="220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" name="Text Box 94"/>
          <p:cNvSpPr txBox="1">
            <a:spLocks noChangeArrowheads="1"/>
          </p:cNvSpPr>
          <p:nvPr/>
        </p:nvSpPr>
        <p:spPr bwMode="auto">
          <a:xfrm>
            <a:off x="2606675" y="4419600"/>
            <a:ext cx="105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/>
              <a:t>Vertex</a:t>
            </a:r>
          </a:p>
        </p:txBody>
      </p:sp>
      <p:sp>
        <p:nvSpPr>
          <p:cNvPr id="75" name="Line 96"/>
          <p:cNvSpPr>
            <a:spLocks noChangeShapeType="1"/>
          </p:cNvSpPr>
          <p:nvPr/>
        </p:nvSpPr>
        <p:spPr bwMode="auto">
          <a:xfrm flipH="1" flipV="1">
            <a:off x="2438400" y="4191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6048375" y="50069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5743575" y="60737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" name="Line 81"/>
          <p:cNvSpPr>
            <a:spLocks noChangeShapeType="1"/>
          </p:cNvSpPr>
          <p:nvPr/>
        </p:nvSpPr>
        <p:spPr bwMode="auto">
          <a:xfrm flipH="1" flipV="1">
            <a:off x="2286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" name="Line 53"/>
          <p:cNvSpPr>
            <a:spLocks noChangeShapeType="1"/>
          </p:cNvSpPr>
          <p:nvPr/>
        </p:nvSpPr>
        <p:spPr bwMode="auto">
          <a:xfrm>
            <a:off x="7038975" y="5616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" name="Text Box 55"/>
          <p:cNvSpPr txBox="1">
            <a:spLocks noChangeArrowheads="1"/>
          </p:cNvSpPr>
          <p:nvPr/>
        </p:nvSpPr>
        <p:spPr bwMode="auto">
          <a:xfrm>
            <a:off x="7404100" y="58816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err="1"/>
              <a:t>Gnd</a:t>
            </a:r>
            <a:endParaRPr lang="en-US" b="1" dirty="0"/>
          </a:p>
        </p:txBody>
      </p:sp>
      <p:sp>
        <p:nvSpPr>
          <p:cNvPr id="81" name="Freeform 69"/>
          <p:cNvSpPr>
            <a:spLocks/>
          </p:cNvSpPr>
          <p:nvPr/>
        </p:nvSpPr>
        <p:spPr bwMode="auto">
          <a:xfrm>
            <a:off x="6124575" y="1590675"/>
            <a:ext cx="876300" cy="4495800"/>
          </a:xfrm>
          <a:custGeom>
            <a:avLst/>
            <a:gdLst>
              <a:gd name="T0" fmla="*/ 98738 w 568"/>
              <a:gd name="T1" fmla="*/ 901700 h 2832"/>
              <a:gd name="T2" fmla="*/ 98738 w 568"/>
              <a:gd name="T3" fmla="*/ 139700 h 2832"/>
              <a:gd name="T4" fmla="*/ 543059 w 568"/>
              <a:gd name="T5" fmla="*/ 63500 h 2832"/>
              <a:gd name="T6" fmla="*/ 617113 w 568"/>
              <a:gd name="T7" fmla="*/ 444500 h 2832"/>
              <a:gd name="T8" fmla="*/ 617113 w 568"/>
              <a:gd name="T9" fmla="*/ 1206500 h 2832"/>
              <a:gd name="T10" fmla="*/ 469006 w 568"/>
              <a:gd name="T11" fmla="*/ 1282700 h 2832"/>
              <a:gd name="T12" fmla="*/ 98738 w 568"/>
              <a:gd name="T13" fmla="*/ 1282700 h 2832"/>
              <a:gd name="T14" fmla="*/ 24685 w 568"/>
              <a:gd name="T15" fmla="*/ 1816100 h 2832"/>
              <a:gd name="T16" fmla="*/ 24685 w 568"/>
              <a:gd name="T17" fmla="*/ 4025900 h 2832"/>
              <a:gd name="T18" fmla="*/ 172792 w 568"/>
              <a:gd name="T19" fmla="*/ 4406900 h 2832"/>
              <a:gd name="T20" fmla="*/ 765220 w 568"/>
              <a:gd name="T21" fmla="*/ 4406900 h 2832"/>
              <a:gd name="T22" fmla="*/ 839273 w 568"/>
              <a:gd name="T23" fmla="*/ 3873500 h 2832"/>
              <a:gd name="T24" fmla="*/ 839273 w 568"/>
              <a:gd name="T25" fmla="*/ 3340100 h 2832"/>
              <a:gd name="T26" fmla="*/ 839273 w 568"/>
              <a:gd name="T27" fmla="*/ 2730500 h 2832"/>
              <a:gd name="T28" fmla="*/ 765220 w 568"/>
              <a:gd name="T29" fmla="*/ 2501900 h 2832"/>
              <a:gd name="T30" fmla="*/ 320899 w 568"/>
              <a:gd name="T31" fmla="*/ 2425700 h 2832"/>
              <a:gd name="T32" fmla="*/ 172792 w 568"/>
              <a:gd name="T33" fmla="*/ 2425700 h 28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8" h="2832">
                <a:moveTo>
                  <a:pt x="64" y="568"/>
                </a:moveTo>
                <a:cubicBezTo>
                  <a:pt x="40" y="372"/>
                  <a:pt x="16" y="176"/>
                  <a:pt x="64" y="88"/>
                </a:cubicBezTo>
                <a:cubicBezTo>
                  <a:pt x="112" y="0"/>
                  <a:pt x="296" y="8"/>
                  <a:pt x="352" y="40"/>
                </a:cubicBezTo>
                <a:cubicBezTo>
                  <a:pt x="408" y="72"/>
                  <a:pt x="392" y="160"/>
                  <a:pt x="400" y="280"/>
                </a:cubicBezTo>
                <a:cubicBezTo>
                  <a:pt x="408" y="400"/>
                  <a:pt x="416" y="672"/>
                  <a:pt x="400" y="760"/>
                </a:cubicBezTo>
                <a:cubicBezTo>
                  <a:pt x="384" y="848"/>
                  <a:pt x="360" y="800"/>
                  <a:pt x="304" y="808"/>
                </a:cubicBezTo>
                <a:cubicBezTo>
                  <a:pt x="248" y="816"/>
                  <a:pt x="112" y="752"/>
                  <a:pt x="64" y="808"/>
                </a:cubicBezTo>
                <a:cubicBezTo>
                  <a:pt x="16" y="864"/>
                  <a:pt x="24" y="856"/>
                  <a:pt x="16" y="1144"/>
                </a:cubicBezTo>
                <a:cubicBezTo>
                  <a:pt x="8" y="1432"/>
                  <a:pt x="0" y="2264"/>
                  <a:pt x="16" y="2536"/>
                </a:cubicBezTo>
                <a:cubicBezTo>
                  <a:pt x="32" y="2808"/>
                  <a:pt x="32" y="2736"/>
                  <a:pt x="112" y="2776"/>
                </a:cubicBezTo>
                <a:cubicBezTo>
                  <a:pt x="192" y="2816"/>
                  <a:pt x="424" y="2832"/>
                  <a:pt x="496" y="2776"/>
                </a:cubicBezTo>
                <a:cubicBezTo>
                  <a:pt x="568" y="2720"/>
                  <a:pt x="536" y="2552"/>
                  <a:pt x="544" y="2440"/>
                </a:cubicBezTo>
                <a:cubicBezTo>
                  <a:pt x="552" y="2328"/>
                  <a:pt x="544" y="2224"/>
                  <a:pt x="544" y="2104"/>
                </a:cubicBezTo>
                <a:cubicBezTo>
                  <a:pt x="544" y="1984"/>
                  <a:pt x="552" y="1808"/>
                  <a:pt x="544" y="1720"/>
                </a:cubicBezTo>
                <a:cubicBezTo>
                  <a:pt x="536" y="1632"/>
                  <a:pt x="552" y="1608"/>
                  <a:pt x="496" y="1576"/>
                </a:cubicBezTo>
                <a:cubicBezTo>
                  <a:pt x="440" y="1544"/>
                  <a:pt x="272" y="1536"/>
                  <a:pt x="208" y="1528"/>
                </a:cubicBezTo>
                <a:cubicBezTo>
                  <a:pt x="144" y="1520"/>
                  <a:pt x="128" y="1528"/>
                  <a:pt x="112" y="152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Euler Path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7819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Stick Diagrams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6831" y="148478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Stick Diagrams </a:t>
            </a:r>
            <a:r>
              <a:rPr lang="en-US" dirty="0" smtClean="0"/>
              <a:t>(SD)</a:t>
            </a:r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VLSI design aims to translate circuit </a:t>
            </a:r>
            <a:r>
              <a:rPr lang="tr-TR" dirty="0" smtClean="0"/>
              <a:t>concepts</a:t>
            </a:r>
            <a:r>
              <a:rPr lang="en-US" dirty="0" smtClean="0"/>
              <a:t> </a:t>
            </a:r>
            <a:r>
              <a:rPr lang="tr-TR" dirty="0" smtClean="0"/>
              <a:t>onto </a:t>
            </a:r>
            <a:r>
              <a:rPr lang="tr-TR" dirty="0"/>
              <a:t>silicon.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stick diagrams are a means of </a:t>
            </a:r>
            <a:r>
              <a:rPr lang="tr-TR" dirty="0" smtClean="0"/>
              <a:t>capturing</a:t>
            </a:r>
            <a:r>
              <a:rPr lang="en-US" dirty="0" smtClean="0"/>
              <a:t> </a:t>
            </a:r>
            <a:r>
              <a:rPr lang="tr-TR" dirty="0" smtClean="0"/>
              <a:t>topography </a:t>
            </a:r>
            <a:r>
              <a:rPr lang="tr-TR" dirty="0"/>
              <a:t>and layer information </a:t>
            </a:r>
            <a:r>
              <a:rPr lang="tr-TR" dirty="0" smtClean="0"/>
              <a:t>using</a:t>
            </a:r>
            <a:r>
              <a:rPr lang="en-US" dirty="0" smtClean="0"/>
              <a:t> </a:t>
            </a:r>
            <a:r>
              <a:rPr lang="tr-TR" dirty="0" smtClean="0"/>
              <a:t>simple </a:t>
            </a:r>
            <a:r>
              <a:rPr lang="tr-TR" dirty="0"/>
              <a:t>diagrams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Stick diagrams convey layer information</a:t>
            </a:r>
            <a:r>
              <a:rPr lang="en-US" dirty="0" smtClean="0"/>
              <a:t> </a:t>
            </a:r>
            <a:r>
              <a:rPr lang="tr-TR" dirty="0" smtClean="0"/>
              <a:t>through colour</a:t>
            </a:r>
            <a:r>
              <a:rPr lang="en-US" dirty="0" smtClean="0"/>
              <a:t> </a:t>
            </a:r>
            <a:r>
              <a:rPr lang="tr-TR" dirty="0" smtClean="0"/>
              <a:t>codes (or monochrome</a:t>
            </a:r>
            <a:r>
              <a:rPr lang="en-US" dirty="0" smtClean="0"/>
              <a:t> </a:t>
            </a:r>
            <a:r>
              <a:rPr lang="tr-TR" dirty="0" smtClean="0"/>
              <a:t>encoding).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Acts as an interface between symbolic </a:t>
            </a:r>
            <a:r>
              <a:rPr lang="tr-TR" dirty="0" smtClean="0"/>
              <a:t>circuit</a:t>
            </a:r>
            <a:r>
              <a:rPr lang="en-US" dirty="0" smtClean="0"/>
              <a:t> </a:t>
            </a:r>
            <a:r>
              <a:rPr lang="tr-TR" dirty="0" smtClean="0"/>
              <a:t>and </a:t>
            </a:r>
            <a:r>
              <a:rPr lang="tr-TR" dirty="0"/>
              <a:t>the actual layout.</a:t>
            </a:r>
            <a:endParaRPr lang="tr-TR" dirty="0" smtClean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Stick Diagrams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Stick Diagrams;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Does </a:t>
            </a:r>
            <a:r>
              <a:rPr lang="en-US" dirty="0"/>
              <a:t>show all components/</a:t>
            </a:r>
            <a:r>
              <a:rPr lang="en-US" dirty="0" err="1"/>
              <a:t>vias</a:t>
            </a:r>
            <a:r>
              <a:rPr lang="en-US" dirty="0"/>
              <a:t>.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shows relative placement of components.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Goes </a:t>
            </a:r>
            <a:r>
              <a:rPr lang="en-US" dirty="0"/>
              <a:t>one step closer to the layout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Helps </a:t>
            </a:r>
            <a:r>
              <a:rPr lang="en-US" dirty="0"/>
              <a:t>plan the layout and routing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Stick </a:t>
            </a:r>
            <a:r>
              <a:rPr lang="en-US" dirty="0"/>
              <a:t>Diagrams 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Does not  show</a:t>
            </a:r>
          </a:p>
          <a:p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•Exact placement of components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•Transistor sizes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•Wire lengths, wire widths, tub boundaries.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/>
              </a:rPr>
              <a:t>•Any other low level details such as </a:t>
            </a:r>
            <a:r>
              <a:rPr lang="en-US" dirty="0" err="1" smtClean="0">
                <a:effectLst/>
              </a:rPr>
              <a:t>parasitics</a:t>
            </a:r>
            <a:r>
              <a:rPr lang="en-US" dirty="0" smtClean="0">
                <a:effectLst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Stick Diagrams</a:t>
            </a:r>
            <a:endParaRPr lang="tr-TR" sz="28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2400" y="1752600"/>
            <a:ext cx="6115050" cy="2435225"/>
            <a:chOff x="122" y="1536"/>
            <a:chExt cx="3852" cy="153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111" y="1693"/>
              <a:ext cx="281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22" y="1536"/>
              <a:ext cx="80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    Metal 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159" y="2125"/>
              <a:ext cx="281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6" y="1968"/>
              <a:ext cx="45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poly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159" y="2509"/>
              <a:ext cx="2815" cy="0"/>
            </a:xfrm>
            <a:prstGeom prst="line">
              <a:avLst/>
            </a:prstGeom>
            <a:noFill/>
            <a:ln w="57150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4" y="2352"/>
              <a:ext cx="48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ndiff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159" y="2941"/>
              <a:ext cx="2815" cy="0"/>
            </a:xfrm>
            <a:prstGeom prst="line">
              <a:avLst/>
            </a:prstGeom>
            <a:noFill/>
            <a:ln w="5715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84" y="2784"/>
              <a:ext cx="48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2400">
                  <a:latin typeface="Times New Roman" pitchFamily="18" charset="0"/>
                </a:rPr>
                <a:t>pdiff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6629400" y="1981200"/>
            <a:ext cx="1482725" cy="3035300"/>
            <a:chOff x="4224" y="1680"/>
            <a:chExt cx="934" cy="1912"/>
          </a:xfrm>
        </p:grpSpPr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4272" y="1680"/>
              <a:ext cx="8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4272" y="211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320" y="249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320" y="292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224" y="3072"/>
              <a:ext cx="93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Can also draw</a:t>
              </a:r>
            </a:p>
            <a:p>
              <a:pPr eaLnBrk="1" hangingPunct="1"/>
              <a:r>
                <a:rPr lang="en-US" sz="1600"/>
                <a:t>in shades of </a:t>
              </a:r>
            </a:p>
            <a:p>
              <a:pPr eaLnBrk="1" hangingPunct="1"/>
              <a:r>
                <a:rPr lang="en-US" sz="1600"/>
                <a:t>gray/line style.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Stick Diagrams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05813" cy="44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251520" y="908721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Layout </a:t>
            </a:r>
            <a:endParaRPr lang="en-US" dirty="0" smtClean="0"/>
          </a:p>
          <a:p>
            <a:endParaRPr lang="tr-TR" dirty="0" smtClean="0">
              <a:effectLst/>
            </a:endParaRPr>
          </a:p>
          <a:p>
            <a:r>
              <a:rPr lang="tr-TR" dirty="0"/>
              <a:t>The Design Rules describe: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width to avoid breaks in a line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spacing to avoid shorts between lines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Minimum </a:t>
            </a:r>
            <a:r>
              <a:rPr lang="tr-TR" dirty="0"/>
              <a:t>overlap to ensure two layers completely </a:t>
            </a:r>
            <a:r>
              <a:rPr lang="tr-TR" dirty="0" smtClean="0"/>
              <a:t>overlap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tr-TR" dirty="0" smtClean="0"/>
              <a:t>Unit </a:t>
            </a:r>
            <a:r>
              <a:rPr lang="tr-TR" dirty="0"/>
              <a:t>Transistor</a:t>
            </a:r>
            <a:endParaRPr lang="tr-TR" dirty="0" smtClean="0">
              <a:effectLst/>
            </a:endParaRP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Transistor </a:t>
            </a:r>
            <a:r>
              <a:rPr lang="tr-TR" dirty="0"/>
              <a:t>dimensions are specified by their W/L </a:t>
            </a:r>
            <a:r>
              <a:rPr lang="tr-TR" dirty="0" smtClean="0"/>
              <a:t>ratio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For 0.6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tr-TR" dirty="0" smtClean="0"/>
              <a:t>m </a:t>
            </a:r>
            <a:r>
              <a:rPr lang="tr-TR" dirty="0"/>
              <a:t>process, W = </a:t>
            </a:r>
            <a:r>
              <a:rPr lang="tr-TR" dirty="0" smtClean="0"/>
              <a:t>1.2</a:t>
            </a:r>
            <a:r>
              <a:rPr lang="el-GR" dirty="0" smtClean="0"/>
              <a:t>μ</a:t>
            </a:r>
            <a:r>
              <a:rPr lang="tr-TR" dirty="0" smtClean="0"/>
              <a:t>m </a:t>
            </a:r>
            <a:r>
              <a:rPr lang="tr-TR" dirty="0"/>
              <a:t>and L = </a:t>
            </a:r>
            <a:r>
              <a:rPr lang="tr-TR" dirty="0" smtClean="0"/>
              <a:t>0.6</a:t>
            </a:r>
            <a:r>
              <a:rPr lang="el-GR" dirty="0" smtClean="0"/>
              <a:t>μ</a:t>
            </a:r>
            <a:r>
              <a:rPr lang="tr-TR" dirty="0" smtClean="0"/>
              <a:t>m</a:t>
            </a:r>
            <a:endParaRPr lang="tr-TR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Such a minimum width contacted transistor is called UNITTRANSISTOR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0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1026" name="Picture 2" descr="http://users.ecs.soton.ac.uk/bim/notes/cad/guides/gif/inv_stick_po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85124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6010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196752"/>
            <a:ext cx="75628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5" y="1196752"/>
            <a:ext cx="9039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9427"/>
            <a:ext cx="88201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392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64579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576732" cy="50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2736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30067"/>
            <a:ext cx="88487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Inverter Layout 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Transistor </a:t>
            </a:r>
            <a:r>
              <a:rPr lang="en-US" dirty="0"/>
              <a:t>dimensions specified as Width / Length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•Minimum size is </a:t>
            </a:r>
            <a:r>
              <a:rPr lang="en-US" dirty="0" smtClean="0"/>
              <a:t>4 λ /2λ, </a:t>
            </a:r>
            <a:r>
              <a:rPr lang="en-US" dirty="0"/>
              <a:t>sometimes called 1 </a:t>
            </a:r>
            <a:r>
              <a:rPr lang="en-US" dirty="0" smtClean="0"/>
              <a:t>unit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•</a:t>
            </a:r>
            <a:r>
              <a:rPr lang="en-US" dirty="0"/>
              <a:t>For 0.6 mm process, </a:t>
            </a:r>
            <a:r>
              <a:rPr lang="en-US" dirty="0" smtClean="0"/>
              <a:t>W=1.2μm</a:t>
            </a:r>
            <a:r>
              <a:rPr lang="en-US" dirty="0"/>
              <a:t>, </a:t>
            </a:r>
            <a:r>
              <a:rPr lang="en-US" dirty="0" smtClean="0"/>
              <a:t>L=0.6μm</a:t>
            </a: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575376" cy="38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3724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573707" cy="47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/>
              <a:t>Example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601075" cy="49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2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7737"/>
            <a:ext cx="74676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3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55340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3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01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30952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Inverter Cross section with well and substrate contacts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99814"/>
            <a:ext cx="8568952" cy="210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9248"/>
            <a:ext cx="4463240" cy="59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516"/>
            <a:ext cx="4446341" cy="57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02" y="1052737"/>
            <a:ext cx="47559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" y="1104093"/>
            <a:ext cx="89916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Rectangle 2"/>
          <p:cNvSpPr/>
          <p:nvPr/>
        </p:nvSpPr>
        <p:spPr>
          <a:xfrm>
            <a:off x="114819" y="1052736"/>
            <a:ext cx="9036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Layout </a:t>
            </a:r>
            <a:endParaRPr lang="en-US" sz="2000" i="1" dirty="0" smtClean="0"/>
          </a:p>
          <a:p>
            <a:pPr algn="ctr"/>
            <a:endParaRPr lang="en-US" sz="2000" i="1" dirty="0" smtClean="0">
              <a:effectLst/>
            </a:endParaRPr>
          </a:p>
          <a:p>
            <a:r>
              <a:rPr lang="en-US" dirty="0"/>
              <a:t>A conservative but easy to use Design Rules for n-well process is as follows: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Metal and diffusion have minimum width spacing of </a:t>
            </a:r>
            <a:r>
              <a:rPr lang="en-US" dirty="0" smtClean="0"/>
              <a:t>4 λ</a:t>
            </a:r>
            <a:endParaRPr lang="en-US" dirty="0" smtClean="0">
              <a:effectLst/>
            </a:endParaRPr>
          </a:p>
          <a:p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Contacts are </a:t>
            </a:r>
            <a:r>
              <a:rPr lang="en-US" dirty="0" smtClean="0"/>
              <a:t>2 λ X 2 λ and </a:t>
            </a:r>
            <a:r>
              <a:rPr lang="en-US" dirty="0"/>
              <a:t>must be surrounded by </a:t>
            </a:r>
            <a:r>
              <a:rPr lang="en-US" dirty="0" smtClean="0"/>
              <a:t>1 λ on </a:t>
            </a:r>
            <a:r>
              <a:rPr lang="en-US" dirty="0"/>
              <a:t>the layers above and below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uses </a:t>
            </a:r>
            <a:r>
              <a:rPr lang="en-US" dirty="0"/>
              <a:t>a width of </a:t>
            </a:r>
            <a:r>
              <a:rPr lang="en-US" dirty="0" smtClean="0"/>
              <a:t>2 λ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overlaps </a:t>
            </a:r>
            <a:r>
              <a:rPr lang="en-US" dirty="0"/>
              <a:t>diffusion by </a:t>
            </a:r>
            <a:r>
              <a:rPr lang="en-US" dirty="0" smtClean="0"/>
              <a:t>2λ where </a:t>
            </a:r>
            <a:r>
              <a:rPr lang="en-US" dirty="0"/>
              <a:t>a </a:t>
            </a:r>
            <a:r>
              <a:rPr lang="en-US" dirty="0" smtClean="0"/>
              <a:t>transistor is </a:t>
            </a:r>
            <a:r>
              <a:rPr lang="en-US" dirty="0"/>
              <a:t>desired and has a spacing of </a:t>
            </a:r>
            <a:r>
              <a:rPr lang="en-US" dirty="0" smtClean="0"/>
              <a:t>1 λ away </a:t>
            </a:r>
            <a:r>
              <a:rPr lang="en-US" dirty="0"/>
              <a:t>where </a:t>
            </a:r>
            <a:r>
              <a:rPr lang="en-US" dirty="0" smtClean="0"/>
              <a:t>no transistor </a:t>
            </a:r>
            <a:r>
              <a:rPr lang="en-US" dirty="0"/>
              <a:t>is desired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Polysilicon</a:t>
            </a:r>
            <a:r>
              <a:rPr lang="en-US" dirty="0" smtClean="0"/>
              <a:t> and </a:t>
            </a:r>
            <a:r>
              <a:rPr lang="en-US" dirty="0"/>
              <a:t>contacts have a spacing of </a:t>
            </a:r>
            <a:r>
              <a:rPr lang="en-US" dirty="0" smtClean="0"/>
              <a:t>3λ from other </a:t>
            </a:r>
            <a:r>
              <a:rPr lang="en-US" dirty="0" err="1" smtClean="0"/>
              <a:t>polysilicon</a:t>
            </a:r>
            <a:r>
              <a:rPr lang="en-US" dirty="0" smtClean="0"/>
              <a:t> or </a:t>
            </a:r>
            <a:r>
              <a:rPr lang="en-US" dirty="0"/>
              <a:t>contacts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N-well surrounds PMOS transistors by </a:t>
            </a:r>
            <a:r>
              <a:rPr lang="en-US" dirty="0" smtClean="0"/>
              <a:t>6λ and avoids NMOS </a:t>
            </a:r>
            <a:r>
              <a:rPr lang="en-US" dirty="0"/>
              <a:t>transistors by </a:t>
            </a:r>
            <a:r>
              <a:rPr lang="en-US" dirty="0" smtClean="0"/>
              <a:t>6λ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Standard Cell Layout Methodology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714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 to get you started;</a:t>
            </a:r>
            <a:endParaRPr lang="tr-T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870"/>
            <a:ext cx="9144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6100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Simplifed</a:t>
            </a:r>
            <a:r>
              <a:rPr lang="en-US" dirty="0" smtClean="0"/>
              <a:t>  </a:t>
            </a:r>
            <a:r>
              <a:rPr lang="el-GR" dirty="0" smtClean="0"/>
              <a:t>λ</a:t>
            </a:r>
            <a:r>
              <a:rPr lang="en-US" dirty="0" smtClean="0"/>
              <a:t> based design rules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376</Words>
  <Application>Microsoft Office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Office Theme</vt:lpstr>
      <vt:lpstr>Urban</vt:lpstr>
      <vt:lpstr>ECE 424 – Introduction to VLSI Design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Standard Cell Layout Methodology</vt:lpstr>
      <vt:lpstr>Finding an Euler’s Path</vt:lpstr>
      <vt:lpstr>Finding an Euler’s Path</vt:lpstr>
      <vt:lpstr>Euler Path</vt:lpstr>
      <vt:lpstr>Stick Diagrams</vt:lpstr>
      <vt:lpstr>Stick Diagrams</vt:lpstr>
      <vt:lpstr>Stick Diagrams</vt:lpstr>
      <vt:lpstr>Stick Diagrams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2</vt:lpstr>
      <vt:lpstr>Example 3</vt:lpstr>
      <vt:lpstr>Example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424 – Introduction to VLSI Design</dc:title>
  <dc:creator>Emre</dc:creator>
  <cp:lastModifiedBy>Emre</cp:lastModifiedBy>
  <cp:revision>20</cp:revision>
  <dcterms:created xsi:type="dcterms:W3CDTF">2012-11-14T11:12:22Z</dcterms:created>
  <dcterms:modified xsi:type="dcterms:W3CDTF">2013-12-03T11:33:30Z</dcterms:modified>
</cp:coreProperties>
</file>